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4" r:id="rId7"/>
    <p:sldId id="268" r:id="rId8"/>
    <p:sldId id="269" r:id="rId9"/>
    <p:sldId id="271" r:id="rId10"/>
    <p:sldId id="273" r:id="rId11"/>
    <p:sldId id="275" r:id="rId12"/>
    <p:sldId id="278" r:id="rId13"/>
    <p:sldId id="279" r:id="rId14"/>
    <p:sldId id="282" r:id="rId15"/>
    <p:sldId id="263" r:id="rId16"/>
    <p:sldId id="262" r:id="rId17"/>
    <p:sldId id="265" r:id="rId18"/>
    <p:sldId id="267" r:id="rId19"/>
    <p:sldId id="270" r:id="rId20"/>
    <p:sldId id="272" r:id="rId21"/>
    <p:sldId id="274" r:id="rId22"/>
    <p:sldId id="276" r:id="rId23"/>
    <p:sldId id="277" r:id="rId24"/>
    <p:sldId id="280" r:id="rId25"/>
    <p:sldId id="281" r:id="rId26"/>
    <p:sldId id="283" r:id="rId2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746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438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244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612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2317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3098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1581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876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62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12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5744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724DF-BD9A-4608-99AD-33C1CE5D13B4}" type="datetimeFigureOut">
              <a:rPr lang="fr-FR" smtClean="0"/>
              <a:t>09/10/2020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03A37-D08A-4A16-AE48-6D0565336E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682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412704"/>
            <a:ext cx="9144000" cy="1752600"/>
          </a:xfrm>
        </p:spPr>
        <p:txBody>
          <a:bodyPr/>
          <a:lstStyle/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Activités mentales et automatismes en classe de première </a:t>
            </a:r>
          </a:p>
          <a:p>
            <a:r>
              <a:rPr lang="fr-FR" sz="2800" dirty="0">
                <a:latin typeface="Calibri" panose="020F0502020204030204" pitchFamily="34" charset="0"/>
                <a:cs typeface="Calibri" panose="020F0502020204030204" pitchFamily="34" charset="0"/>
              </a:rPr>
              <a:t>IREM de Clermont-Ferrand</a:t>
            </a:r>
          </a:p>
          <a:p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611560" y="1151931"/>
            <a:ext cx="7918450" cy="2880319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PRODUIT SCALAIRE</a:t>
            </a:r>
            <a:br>
              <a:rPr lang="fr-FR" sz="66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Série 1</a:t>
            </a:r>
            <a:endParaRPr lang="fr-FR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04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314" t="1519" r="-34232" b="-16890"/>
          <a:stretch/>
        </p:blipFill>
        <p:spPr bwMode="auto">
          <a:xfrm>
            <a:off x="0" y="1368000"/>
            <a:ext cx="9144000" cy="54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5839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4" t="-1390" r="574" b="1390"/>
          <a:stretch/>
        </p:blipFill>
        <p:spPr bwMode="auto">
          <a:xfrm>
            <a:off x="324480" y="1609328"/>
            <a:ext cx="8568000" cy="441196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305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71"/>
          <a:stretch/>
        </p:blipFill>
        <p:spPr bwMode="auto">
          <a:xfrm>
            <a:off x="1548352" y="1412776"/>
            <a:ext cx="6192000" cy="4810785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9626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9"/>
            <a:ext cx="5184575" cy="500319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060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84" y="1340768"/>
            <a:ext cx="6692976" cy="504056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77868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223224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 algn="ctr">
              <a:buNone/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Correction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11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dirty="0"/>
                  <a:t>O est le projeté orthogonal de C sur (AB).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mtClean="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mtClean="0">
                            <a:latin typeface="Cambria Math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O</m:t>
                        </m:r>
                      </m:e>
                    </m:acc>
                    <m:r>
                      <a:rPr lang="fr-FR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fr-FR" b="0" i="0" smtClean="0"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fr-FR" smtClean="0">
                            <a:latin typeface="Cambria Math"/>
                          </a:rPr>
                          <m:t>AB</m:t>
                        </m:r>
                      </m:e>
                      <m:sup>
                        <m:r>
                          <a:rPr lang="fr-FR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i="1" smtClean="0"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𝟒</m:t>
                    </m:r>
                  </m:oMath>
                </a14:m>
                <a:r>
                  <a:rPr lang="fr-FR" dirty="0"/>
                  <a:t>  </a:t>
                </a:r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7" t="1130" r="-5398" b="1267"/>
          <a:stretch/>
        </p:blipFill>
        <p:spPr bwMode="auto">
          <a:xfrm>
            <a:off x="3059832" y="1268760"/>
            <a:ext cx="2952000" cy="37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8680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" t="-1526" r="3056" b="1573"/>
          <a:stretch/>
        </p:blipFill>
        <p:spPr bwMode="auto">
          <a:xfrm>
            <a:off x="2833117" y="1224000"/>
            <a:ext cx="3431998" cy="38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000" y="1260000"/>
            <a:ext cx="3528392" cy="3832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dirty="0"/>
                  <a:t>H le projeté de C sur (AB) est le milieu de [AB].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mtClean="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mtClean="0">
                            <a:latin typeface="Cambria Math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H</m:t>
                        </m:r>
                      </m:e>
                    </m:acc>
                    <m:r>
                      <a:rPr lang="fr-FR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</a:rPr>
                      <m:t>AB</m:t>
                    </m:r>
                    <m:r>
                      <a:rPr lang="fr-FR" b="0" i="0" smtClean="0">
                        <a:latin typeface="Cambria Math"/>
                        <a:ea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/>
                      </a:rPr>
                      <m:t>AH</m:t>
                    </m:r>
                    <m:r>
                      <a:rPr lang="fr-FR" i="1" smtClean="0">
                        <a:latin typeface="Cambria Math"/>
                      </a:rPr>
                      <m:t>=</m:t>
                    </m:r>
                    <m:r>
                      <a:rPr lang="fr-FR" b="0" i="1" smtClean="0">
                        <a:latin typeface="Cambria Math"/>
                      </a:rPr>
                      <m:t>3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×1,5</m:t>
                    </m:r>
                    <m:r>
                      <a:rPr lang="fr-FR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𝟒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,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 </a:t>
                </a:r>
                <a:endParaRPr lang="fr-FR" dirty="0"/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226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27584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dirty="0"/>
                  <a:t>H est le projeté de C sur (AB).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mtClean="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mtClean="0">
                            <a:latin typeface="Cambria Math"/>
                          </a:rPr>
                          <m:t>A</m:t>
                        </m:r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H</m:t>
                        </m:r>
                      </m:e>
                    </m:acc>
                    <m:r>
                      <a:rPr lang="fr-FR" i="1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</a:rPr>
                      <m:t>AB</m:t>
                    </m:r>
                    <m:r>
                      <a:rPr lang="fr-FR" b="0" i="0" smtClean="0">
                        <a:latin typeface="Cambria Math"/>
                        <a:ea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/>
                      </a:rPr>
                      <m:t>AH</m:t>
                    </m:r>
                    <m:r>
                      <a:rPr lang="fr-FR" i="1" smtClean="0">
                        <a:latin typeface="Cambria Math"/>
                      </a:rPr>
                      <m:t>=</m:t>
                    </m:r>
                    <m:r>
                      <a:rPr lang="fr-FR" b="0" i="1" smtClean="0">
                        <a:latin typeface="Cambria Math"/>
                      </a:rPr>
                      <m:t>5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×3</m:t>
                    </m:r>
                    <m:r>
                      <a:rPr lang="fr-FR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𝟓</m:t>
                    </m:r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 </a:t>
                </a:r>
                <a:endParaRPr lang="fr-FR" dirty="0"/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27584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268760"/>
            <a:ext cx="4049183" cy="37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296" y="1257666"/>
            <a:ext cx="4752000" cy="3882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691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7940"/>
            <a:ext cx="8229600" cy="45259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39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i="1" smtClean="0">
                        <a:latin typeface="Cambria Math"/>
                      </a:rPr>
                      <m:t> =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</a:rPr>
                      <m:t>AB</m:t>
                    </m:r>
                    <m:r>
                      <a:rPr lang="fr-FR" b="0" i="0" smtClean="0">
                        <a:latin typeface="Cambria Math"/>
                        <a:ea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/>
                      </a:rPr>
                      <m:t>AC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m:rPr>
                        <m:sty m:val="p"/>
                      </m:rPr>
                      <a:rPr lang="fr-FR" b="0" i="0" smtClean="0">
                        <a:latin typeface="Cambria Math"/>
                        <a:ea typeface="Cambria Math"/>
                      </a:rPr>
                      <m:t>cos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⁡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fr-FR" i="1" smtClean="0">
                        <a:latin typeface="Cambria Math"/>
                      </a:rPr>
                      <m:t>=</m:t>
                    </m:r>
                    <m:r>
                      <a:rPr lang="fr-FR" b="0" i="1" smtClean="0">
                        <a:latin typeface="Cambria Math"/>
                      </a:rPr>
                      <m:t>3</m:t>
                    </m:r>
                    <m:r>
                      <a:rPr lang="fr-FR" b="0" i="1" smtClean="0">
                        <a:latin typeface="Cambria Math"/>
                        <a:ea typeface="Cambria Math"/>
                      </a:rPr>
                      <m:t>×2</m:t>
                    </m:r>
                    <m:r>
                      <a:rPr lang="fr-FR" b="1" i="1" smtClean="0">
                        <a:latin typeface="Cambria Math"/>
                        <a:ea typeface="Cambria Math"/>
                      </a:rPr>
                      <m:t>×</m:t>
                    </m:r>
                    <m:f>
                      <m:fPr>
                        <m:ctrlPr>
                          <a:rPr lang="fr-FR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b="1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b="1" i="1" smtClean="0"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fr-FR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  <m:r>
                      <a:rPr lang="fr-FR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ad>
                      <m:radPr>
                        <m:degHide m:val="on"/>
                        <m:ctrlPr>
                          <a:rPr lang="fr-FR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fr-FR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e>
                    </m:rad>
                  </m:oMath>
                </a14:m>
                <a:r>
                  <a:rPr lang="fr-FR" dirty="0">
                    <a:solidFill>
                      <a:srgbClr val="FF0000"/>
                    </a:solidFill>
                  </a:rPr>
                  <a:t>  </a:t>
                </a:r>
                <a:endParaRPr lang="fr-FR" dirty="0"/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3" b="-762"/>
          <a:stretch/>
        </p:blipFill>
        <p:spPr bwMode="auto">
          <a:xfrm>
            <a:off x="2448000" y="1188000"/>
            <a:ext cx="4017601" cy="35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852000" y="3600000"/>
                <a:ext cx="1692000" cy="46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𝛂</m:t>
                      </m:r>
                      <m:r>
                        <a:rPr lang="fr-FR" sz="28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FR" sz="28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28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𝛑</m:t>
                          </m:r>
                        </m:num>
                        <m:den>
                          <m:r>
                            <a:rPr lang="fr-FR" sz="28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fr-FR" sz="2800" b="1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2000" y="3600000"/>
                <a:ext cx="1692000" cy="46800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2178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0" y="1340768"/>
                <a:ext cx="9144000" cy="3993307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Pour chaque figure,</a:t>
                </a:r>
              </a:p>
              <a:p>
                <a:pPr marL="0" indent="0" algn="ctr">
                  <a:buNone/>
                </a:pPr>
                <a:r>
                  <a:rPr lang="fr-FR" sz="4800" dirty="0">
                    <a:latin typeface="Cambria" panose="02040503050406030204" pitchFamily="18" charset="0"/>
                  </a:rPr>
                  <a:t>calculer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sz="4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sz="4800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sz="4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sz="4800" b="0" i="0" smtClean="0">
                            <a:latin typeface="Cambria Math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sz="4800" dirty="0">
                    <a:latin typeface="Cambria" panose="02040503050406030204" pitchFamily="18" charset="0"/>
                  </a:rPr>
                  <a:t> en choisissant l’expression du produit scalaire qui vous semble la mieux adaptée.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340768"/>
                <a:ext cx="9144000" cy="3993307"/>
              </a:xfrm>
              <a:blipFill rotWithShape="1">
                <a:blip r:embed="rId2"/>
                <a:stretch>
                  <a:fillRect l="-2467" t="-3511" r="-25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6006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7940"/>
            <a:ext cx="8229600" cy="45259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AC</m:t>
                          </m:r>
                        </m:e>
                      </m:acc>
                      <m:r>
                        <a:rPr lang="fr-FR" i="1" smtClean="0">
                          <a:latin typeface="Cambria Math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</a:rPr>
                        <m:t>AB</m:t>
                      </m:r>
                      <m:r>
                        <a:rPr lang="fr-FR" b="0" i="0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  <a:ea typeface="Cambria Math"/>
                        </a:rPr>
                        <m:t>AC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  <a:ea typeface="Cambria Math"/>
                        </a:rPr>
                        <m:t>cos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⁡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fr-FR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2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×2×</m:t>
                      </m:r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fr-FR" dirty="0"/>
              </a:p>
              <a:p>
                <a:pPr marL="0" indent="0" algn="ctr">
                  <a:buNone/>
                </a:pPr>
                <a:r>
                  <a:rPr lang="fr-FR" dirty="0"/>
                  <a:t>Donc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i="1">
                        <a:latin typeface="Cambria Math"/>
                      </a:rPr>
                      <m:t> 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𝟐</m:t>
                    </m:r>
                  </m:oMath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000" y="1268765"/>
            <a:ext cx="5256000" cy="311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4139952" y="2671231"/>
                <a:ext cx="1413336" cy="9017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8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𝛂</m:t>
                      </m:r>
                      <m:r>
                        <a:rPr lang="fr-FR" sz="28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28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28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fr-FR" sz="28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𝛑</m:t>
                          </m:r>
                        </m:num>
                        <m:den>
                          <m:r>
                            <a:rPr lang="fr-FR" sz="28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fr-FR" sz="2800" b="1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671231"/>
                <a:ext cx="1413336" cy="90178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077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N°6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7940"/>
            <a:ext cx="8229600" cy="45259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dirty="0">
                    <a:latin typeface="Cambria Math"/>
                  </a:rPr>
                  <a:t>Le triangle ABC est équilatéral 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BAC</m:t>
                        </m:r>
                      </m:e>
                    </m:acc>
                    <m:r>
                      <a:rPr lang="fr-FR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fr-FR" dirty="0">
                  <a:latin typeface="Cambria Math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AC</m:t>
                          </m:r>
                        </m:e>
                      </m:acc>
                      <m:r>
                        <a:rPr lang="fr-FR" i="1" smtClean="0">
                          <a:latin typeface="Cambria Math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</a:rPr>
                        <m:t>AB</m:t>
                      </m:r>
                      <m:r>
                        <a:rPr lang="fr-FR" b="0" i="0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  <a:ea typeface="Cambria Math"/>
                        </a:rPr>
                        <m:t>AC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</m:t>
                      </m:r>
                      <m:func>
                        <m:func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fr-FR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1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×1×</m:t>
                      </m:r>
                      <m:f>
                        <m:fPr>
                          <m:ctrlPr>
                            <a:rPr lang="fr-FR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r>
                            <a:rPr lang="fr-FR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" b="1177"/>
          <a:stretch/>
        </p:blipFill>
        <p:spPr bwMode="auto">
          <a:xfrm>
            <a:off x="2603664" y="1268760"/>
            <a:ext cx="3936672" cy="3203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9162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N°7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7940"/>
            <a:ext cx="8229600" cy="45259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2000" dirty="0">
                  <a:latin typeface="Cambria Math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AC</m:t>
                          </m:r>
                        </m:e>
                      </m:acc>
                      <m:r>
                        <a:rPr lang="fr-FR" i="1" smtClean="0">
                          <a:latin typeface="Cambria Math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</a:rPr>
                        <m:t>AB</m:t>
                      </m:r>
                      <m:r>
                        <a:rPr lang="fr-FR" b="0" i="0" smtClean="0">
                          <a:latin typeface="Cambria Math"/>
                          <a:ea typeface="Cambria Math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b="0" i="0" smtClean="0">
                          <a:latin typeface="Cambria Math"/>
                          <a:ea typeface="Cambria Math"/>
                        </a:rPr>
                        <m:t>AC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</m:t>
                      </m:r>
                      <m:func>
                        <m:func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  <a:ea typeface="Cambria Math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fr-FR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</m:d>
                        </m:e>
                      </m:func>
                      <m:r>
                        <a:rPr lang="fr-FR" i="1" smtClean="0">
                          <a:latin typeface="Cambria Math"/>
                        </a:rPr>
                        <m:t>=</m:t>
                      </m:r>
                      <m:r>
                        <a:rPr lang="fr-FR" b="0" i="1" smtClean="0">
                          <a:latin typeface="Cambria Math"/>
                        </a:rPr>
                        <m:t>5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×3×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fr-FR" b="0" dirty="0">
                  <a:ea typeface="Cambria Math"/>
                </a:endParaRPr>
              </a:p>
              <a:p>
                <a:pPr marL="0" indent="0" algn="ctr">
                  <a:buNone/>
                </a:pPr>
                <a:r>
                  <a:rPr lang="fr-FR" dirty="0"/>
                  <a:t>Donc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i="1">
                        <a:latin typeface="Cambria Math"/>
                      </a:rPr>
                      <m:t> 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−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𝟏𝟓</m:t>
                    </m:r>
                  </m:oMath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867" y="1268760"/>
            <a:ext cx="6658265" cy="332380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703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N°8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7940"/>
            <a:ext cx="8229600" cy="45259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>
                  <a:latin typeface="Cambria Math"/>
                </a:endParaRP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i="1" dirty="0">
                    <a:latin typeface="Cambria Math"/>
                  </a:rPr>
                  <a:t> </a:t>
                </a:r>
                <a:r>
                  <a:rPr lang="fr-FR" dirty="0">
                    <a:latin typeface="Cambria Math"/>
                  </a:rPr>
                  <a:t>a pour coordonnées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/>
                          </a:rPr>
                          <m:t>−3 ;4</m:t>
                        </m:r>
                      </m:e>
                    </m:d>
                  </m:oMath>
                </a14:m>
                <a:r>
                  <a:rPr lang="fr-FR" dirty="0">
                    <a:latin typeface="Cambria Math"/>
                  </a:rPr>
                  <a:t>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AC</m:t>
                          </m:r>
                        </m:e>
                      </m:acc>
                      <m:r>
                        <a:rPr lang="fr-FR" i="1" smtClean="0">
                          <a:latin typeface="Cambria Math"/>
                        </a:rPr>
                        <m:t> =</m:t>
                      </m:r>
                      <m:sSup>
                        <m:s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latin typeface="Cambria Math"/>
                            </a:rPr>
                            <m:t>AB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b="0" i="1" smtClean="0">
                                  <a:latin typeface="Cambria Math"/>
                                </a:rPr>
                                <m:t>−3</m:t>
                              </m:r>
                            </m:e>
                          </m:d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b="0" i="1" smtClean="0">
                              <a:latin typeface="Cambria Math"/>
                            </a:rPr>
                            <m:t>4</m:t>
                          </m:r>
                        </m:e>
                        <m:sup>
                          <m:r>
                            <a:rPr lang="fr-FR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𝟐𝟓</m:t>
                      </m:r>
                    </m:oMath>
                  </m:oMathPara>
                </a14:m>
                <a:endParaRPr lang="fr-FR" b="1" dirty="0">
                  <a:solidFill>
                    <a:srgbClr val="FF0000"/>
                  </a:solidFill>
                  <a:ea typeface="Cambria Math"/>
                </a:endParaRPr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806" y="1268760"/>
            <a:ext cx="4524645" cy="3528392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1658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N°9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7940"/>
            <a:ext cx="8229600" cy="45259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2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i="1" dirty="0">
                    <a:latin typeface="Cambria Math"/>
                  </a:rPr>
                  <a:t> </a:t>
                </a:r>
                <a:r>
                  <a:rPr lang="fr-FR" dirty="0">
                    <a:latin typeface="Cambria Math"/>
                  </a:rPr>
                  <a:t>a pour coordonnées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/>
                          </a:rPr>
                          <m:t>1 ;−1</m:t>
                        </m:r>
                      </m:e>
                    </m:d>
                  </m:oMath>
                </a14:m>
                <a:r>
                  <a:rPr lang="fr-FR" dirty="0">
                    <a:latin typeface="Cambria Math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/>
                          </a:rPr>
                          <m:t>2</m:t>
                        </m:r>
                        <m:r>
                          <a:rPr lang="fr-FR" i="1">
                            <a:latin typeface="Cambria Math"/>
                          </a:rPr>
                          <m:t> ;</m:t>
                        </m:r>
                        <m:r>
                          <a:rPr lang="fr-FR" b="0" i="1" smtClean="0">
                            <a:latin typeface="Cambria Math"/>
                          </a:rPr>
                          <m:t>2</m:t>
                        </m:r>
                      </m:e>
                    </m:d>
                  </m:oMath>
                </a14:m>
                <a:r>
                  <a:rPr lang="fr-FR" dirty="0">
                    <a:latin typeface="Cambria Math"/>
                  </a:rPr>
                  <a:t>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AC</m:t>
                          </m:r>
                        </m:e>
                      </m:acc>
                      <m:r>
                        <a:rPr lang="fr-FR" i="1" smtClean="0">
                          <a:latin typeface="Cambria Math"/>
                        </a:rPr>
                        <m:t> =</m:t>
                      </m:r>
                      <m:r>
                        <a:rPr lang="fr-FR" b="0" i="1" smtClean="0">
                          <a:latin typeface="Cambria Math"/>
                        </a:rPr>
                        <m:t>1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×2+(−1)×2</m:t>
                      </m:r>
                      <m:r>
                        <a:rPr lang="fr-FR" b="0" i="1" smtClean="0">
                          <a:latin typeface="Cambria Math"/>
                        </a:rPr>
                        <m:t>=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fr-FR" b="1" dirty="0">
                  <a:ea typeface="Cambria Math"/>
                </a:endParaRPr>
              </a:p>
              <a:p>
                <a:pPr marL="0" indent="0" algn="ctr">
                  <a:spcBef>
                    <a:spcPts val="0"/>
                  </a:spcBef>
                  <a:buFont typeface="Arial" panose="020B0604020202020204" pitchFamily="34" charset="0"/>
                  <a:buNone/>
                </a:pPr>
                <a:r>
                  <a:rPr lang="fr-FR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Les deux vecteurs sont orthogonaux.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b="1" dirty="0">
                  <a:ea typeface="Cambria Math"/>
                </a:endParaRPr>
              </a:p>
            </p:txBody>
          </p:sp>
        </mc:Choice>
        <mc:Fallback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1253225"/>
            <a:ext cx="3523171" cy="3399911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750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N°10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27940"/>
            <a:ext cx="8229600" cy="4525963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 txBox="1">
                <a:spLocks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1600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fr-FR" sz="800" dirty="0">
                  <a:latin typeface="Cambria Math"/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AB</m:t>
                        </m:r>
                      </m:e>
                    </m:acc>
                  </m:oMath>
                </a14:m>
                <a:r>
                  <a:rPr lang="fr-FR" i="1" dirty="0">
                    <a:latin typeface="Cambria Math"/>
                  </a:rPr>
                  <a:t> </a:t>
                </a:r>
                <a:r>
                  <a:rPr lang="fr-FR" dirty="0">
                    <a:latin typeface="Cambria Math"/>
                  </a:rPr>
                  <a:t>a pour coordonnées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/>
                          </a:rPr>
                          <m:t>3 ;2</m:t>
                        </m:r>
                      </m:e>
                    </m:d>
                  </m:oMath>
                </a14:m>
                <a:r>
                  <a:rPr lang="fr-FR" dirty="0">
                    <a:latin typeface="Cambria Math"/>
                  </a:rPr>
                  <a:t> et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AC</m:t>
                        </m:r>
                      </m:e>
                    </m:acc>
                  </m:oMath>
                </a14:m>
                <a:r>
                  <a:rPr lang="fr-FR" dirty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/>
                          </a:rPr>
                          <m:t>−3</m:t>
                        </m:r>
                        <m:r>
                          <a:rPr lang="fr-FR" i="1">
                            <a:latin typeface="Cambria Math"/>
                          </a:rPr>
                          <m:t> ;</m:t>
                        </m:r>
                        <m:r>
                          <a:rPr lang="fr-FR" b="0" i="1" smtClean="0">
                            <a:latin typeface="Cambria Math"/>
                          </a:rPr>
                          <m:t>4</m:t>
                        </m:r>
                      </m:e>
                    </m:d>
                  </m:oMath>
                </a14:m>
                <a:r>
                  <a:rPr lang="fr-FR" dirty="0">
                    <a:latin typeface="Cambria Math"/>
                  </a:rPr>
                  <a:t>. </a:t>
                </a:r>
              </a:p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AB</m:t>
                          </m:r>
                        </m:e>
                      </m:acc>
                      <m:r>
                        <a:rPr lang="fr-FR" i="1">
                          <a:latin typeface="Cambria Math"/>
                          <a:ea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fr-FR">
                              <a:latin typeface="Cambria Math"/>
                            </a:rPr>
                            <m:t>AC</m:t>
                          </m:r>
                        </m:e>
                      </m:acc>
                      <m:r>
                        <a:rPr lang="fr-FR" i="1" smtClean="0">
                          <a:latin typeface="Cambria Math"/>
                        </a:rPr>
                        <m:t> =</m:t>
                      </m:r>
                      <m:r>
                        <a:rPr lang="fr-FR" b="0" i="1" smtClean="0">
                          <a:latin typeface="Cambria Math"/>
                        </a:rPr>
                        <m:t>3</m:t>
                      </m:r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×</m:t>
                      </m:r>
                      <m:d>
                        <m:dPr>
                          <m:ctrlPr>
                            <a:rPr lang="fr-FR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−3</m:t>
                          </m:r>
                        </m:e>
                      </m:d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+2×4=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−</m:t>
                      </m:r>
                      <m:r>
                        <a:rPr lang="fr-FR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fr-FR" b="1" dirty="0">
                  <a:ea typeface="Cambria Math"/>
                </a:endParaRPr>
              </a:p>
            </p:txBody>
          </p:sp>
        </mc:Choice>
        <mc:Fallback xmlns="">
          <p:sp>
            <p:nvSpPr>
              <p:cNvPr id="8" name="Espace réservé du contenu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00200"/>
                <a:ext cx="9144000" cy="52578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4680520" cy="3524956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036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619796" y="2645522"/>
            <a:ext cx="7918450" cy="1448770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6000" b="1" cap="small" dirty="0">
                <a:solidFill>
                  <a:srgbClr val="FF0000"/>
                </a:solidFill>
                <a:latin typeface="Georgia" pitchFamily="18" charset="0"/>
                <a:ea typeface="+mj-ea"/>
                <a:cs typeface="Arial" pitchFamily="34" charset="0"/>
              </a:rPr>
              <a:t>Fin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880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8" t="-1" r="1976" b="-4625"/>
          <a:stretch/>
        </p:blipFill>
        <p:spPr bwMode="auto">
          <a:xfrm>
            <a:off x="0" y="1665384"/>
            <a:ext cx="9144000" cy="52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444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Espace réservé du contenu 7"/>
              <p:cNvSpPr>
                <a:spLocks noGrp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>
                  <a:buNone/>
                </a:pPr>
                <a:endParaRPr lang="fr-FR" dirty="0"/>
              </a:p>
              <a:p>
                <a:pPr marL="0" indent="0" algn="ctr">
                  <a:buNone/>
                </a:pPr>
                <a:endParaRPr lang="fr-FR" dirty="0"/>
              </a:p>
              <a:p>
                <a:pPr marL="0" indent="0" algn="ctr">
                  <a:buNone/>
                </a:pPr>
                <a:endParaRPr lang="fr-FR" sz="1600" dirty="0"/>
              </a:p>
              <a:p>
                <a:pPr marL="0" indent="0" algn="ctr">
                  <a:buNone/>
                </a:pPr>
                <a:r>
                  <a:rPr lang="fr-FR" dirty="0"/>
                  <a:t>ABCD est un rectangle.</a:t>
                </a:r>
              </a:p>
              <a:p>
                <a:pPr marL="0" indent="0" algn="ctr">
                  <a:buNone/>
                </a:pPr>
                <a:r>
                  <a:rPr lang="fr-FR" dirty="0"/>
                  <a:t>B est le projeté orthogonal de C sur (AB).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i="1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>
                            <a:latin typeface="Cambria Math"/>
                          </a:rPr>
                          <m:t>AC</m:t>
                        </m:r>
                      </m:e>
                    </m:acc>
                    <m:r>
                      <a:rPr lang="fr-FR" b="0" i="1" smtClean="0">
                        <a:latin typeface="Cambria Math"/>
                      </a:rPr>
                      <m:t>=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⃗"/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AB</m:t>
                        </m:r>
                      </m:e>
                    </m:acc>
                    <m:r>
                      <a:rPr lang="fr-FR" b="0" i="1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b="0" i="0" smtClean="0">
                            <a:latin typeface="Cambria Math"/>
                          </a:rPr>
                          <m:t>AB</m:t>
                        </m:r>
                      </m:e>
                      <m:sup>
                        <m:r>
                          <a:rPr lang="fr-FR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b="0" i="1" smtClean="0">
                        <a:latin typeface="Cambria Math"/>
                      </a:rPr>
                      <m:t>=</m:t>
                    </m:r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/>
                      </a:rPr>
                      <m:t>𝟒𝟗</m:t>
                    </m:r>
                  </m:oMath>
                </a14:m>
                <a:r>
                  <a:rPr lang="fr-FR" dirty="0"/>
                  <a:t>  </a:t>
                </a:r>
              </a:p>
            </p:txBody>
          </p:sp>
        </mc:Choice>
        <mc:Fallback xmlns="">
          <p:sp>
            <p:nvSpPr>
              <p:cNvPr id="8" name="Espace réservé du contenu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600200"/>
                <a:ext cx="9144000" cy="5257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556792"/>
            <a:ext cx="4768205" cy="2591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48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N°1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8786" t="421" r="-70735" b="-1793"/>
          <a:stretch/>
        </p:blipFill>
        <p:spPr bwMode="auto">
          <a:xfrm>
            <a:off x="0" y="1260000"/>
            <a:ext cx="9144000" cy="55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7875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N°2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148" t="-3" r="-39882" b="-6241"/>
          <a:stretch/>
        </p:blipFill>
        <p:spPr bwMode="auto">
          <a:xfrm>
            <a:off x="0" y="1374699"/>
            <a:ext cx="9144000" cy="54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777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N°3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" t="-3187" r="2098" b="-5806"/>
          <a:stretch/>
        </p:blipFill>
        <p:spPr bwMode="auto">
          <a:xfrm>
            <a:off x="512" y="1404000"/>
            <a:ext cx="9144000" cy="54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995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/>
              <p:cNvSpPr txBox="1"/>
              <p:nvPr/>
            </p:nvSpPr>
            <p:spPr>
              <a:xfrm>
                <a:off x="3707904" y="4797152"/>
                <a:ext cx="2019271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𝛂</m:t>
                      </m:r>
                      <m:r>
                        <a:rPr lang="fr-FR" sz="36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FR" sz="36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𝛑</m:t>
                          </m:r>
                        </m:num>
                        <m:den>
                          <m:r>
                            <a:rPr lang="fr-FR" sz="36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fr-FR" sz="3600" b="1" dirty="0"/>
              </a:p>
            </p:txBody>
          </p:sp>
        </mc:Choice>
        <mc:Fallback xmlns=""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4797152"/>
                <a:ext cx="2019271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83" t="602" r="-32455" b="-9938"/>
          <a:stretch/>
        </p:blipFill>
        <p:spPr bwMode="auto">
          <a:xfrm>
            <a:off x="21169" y="1386000"/>
            <a:ext cx="9144000" cy="54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3707903" y="4797152"/>
                <a:ext cx="2019271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𝛂</m:t>
                      </m:r>
                      <m:r>
                        <a:rPr lang="fr-FR" sz="36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FR" sz="36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𝛑</m:t>
                          </m:r>
                        </m:num>
                        <m:den>
                          <m:r>
                            <a:rPr lang="fr-FR" sz="36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fr-FR" sz="3600" b="1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3" y="4797152"/>
                <a:ext cx="2019271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0555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5"/>
            <a:ext cx="6917638" cy="44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0" y="384473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fr-FR" sz="5400" b="1" dirty="0">
                <a:latin typeface="Cambria" panose="02040503050406030204" pitchFamily="18" charset="0"/>
                <a:cs typeface="Arial" panose="020B0604020202020204" pitchFamily="34" charset="0"/>
              </a:rPr>
              <a:t>N°5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4211960" y="3573016"/>
                <a:ext cx="1763624" cy="113306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𝛂</m:t>
                      </m:r>
                      <m:r>
                        <a:rPr lang="fr-FR" sz="3600" b="1" i="0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b="1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sz="36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fr-FR" sz="36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𝛑</m:t>
                          </m:r>
                        </m:num>
                        <m:den>
                          <m:r>
                            <a:rPr lang="fr-FR" sz="3600" b="1" i="0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fr-FR" sz="3600" b="1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3573016"/>
                <a:ext cx="1763624" cy="11330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94985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Affichage à l'écran (4:3)</PresentationFormat>
  <Paragraphs>185</Paragraphs>
  <Slides>26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</vt:lpstr>
      <vt:lpstr>Cambria Math</vt:lpstr>
      <vt:lpstr>Georgia</vt:lpstr>
      <vt:lpstr>Thème Office</vt:lpstr>
      <vt:lpstr>Présentation PowerPoint</vt:lpstr>
      <vt:lpstr>Présentation PowerPoint</vt:lpstr>
      <vt:lpstr>N°0</vt:lpstr>
      <vt:lpstr>N°0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 SAINFORT</cp:lastModifiedBy>
  <cp:revision>88</cp:revision>
  <dcterms:created xsi:type="dcterms:W3CDTF">2017-07-11T09:39:48Z</dcterms:created>
  <dcterms:modified xsi:type="dcterms:W3CDTF">2020-10-09T08:21:56Z</dcterms:modified>
</cp:coreProperties>
</file>